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6" r:id="rId1"/>
  </p:sldMasterIdLst>
  <p:handoutMasterIdLst>
    <p:handoutMasterId r:id="rId8"/>
  </p:handoutMasterIdLst>
  <p:sldIdLst>
    <p:sldId id="256" r:id="rId2"/>
    <p:sldId id="281" r:id="rId3"/>
    <p:sldId id="299" r:id="rId4"/>
    <p:sldId id="282" r:id="rId5"/>
    <p:sldId id="312" r:id="rId6"/>
    <p:sldId id="347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33" autoAdjust="0"/>
    <p:restoredTop sz="94660"/>
  </p:normalViewPr>
  <p:slideViewPr>
    <p:cSldViewPr>
      <p:cViewPr varScale="1">
        <p:scale>
          <a:sx n="112" d="100"/>
          <a:sy n="112" d="100"/>
        </p:scale>
        <p:origin x="468" y="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27086-248B-4BF7-B62C-964A5CD57995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0393F-574A-4F86-8159-8E3B546E3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10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BC35-D005-4A10-9B3E-99CC850652E5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E22E-A780-4E77-988C-4A1C3BD18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4184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BC35-D005-4A10-9B3E-99CC850652E5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E22E-A780-4E77-988C-4A1C3BD18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6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BC35-D005-4A10-9B3E-99CC850652E5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E22E-A780-4E77-988C-4A1C3BD1826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3188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BC35-D005-4A10-9B3E-99CC850652E5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E22E-A780-4E77-988C-4A1C3BD18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BC35-D005-4A10-9B3E-99CC850652E5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E22E-A780-4E77-988C-4A1C3BD1826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6403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BC35-D005-4A10-9B3E-99CC850652E5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E22E-A780-4E77-988C-4A1C3BD18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671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BC35-D005-4A10-9B3E-99CC850652E5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E22E-A780-4E77-988C-4A1C3BD18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464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BC35-D005-4A10-9B3E-99CC850652E5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E22E-A780-4E77-988C-4A1C3BD18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955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BC35-D005-4A10-9B3E-99CC850652E5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E22E-A780-4E77-988C-4A1C3BD18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79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BC35-D005-4A10-9B3E-99CC850652E5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E22E-A780-4E77-988C-4A1C3BD18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635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BC35-D005-4A10-9B3E-99CC850652E5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E22E-A780-4E77-988C-4A1C3BD18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78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BC35-D005-4A10-9B3E-99CC850652E5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E22E-A780-4E77-988C-4A1C3BD18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702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BC35-D005-4A10-9B3E-99CC850652E5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E22E-A780-4E77-988C-4A1C3BD18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588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BC35-D005-4A10-9B3E-99CC850652E5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E22E-A780-4E77-988C-4A1C3BD18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805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BC35-D005-4A10-9B3E-99CC850652E5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E22E-A780-4E77-988C-4A1C3BD18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246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BC35-D005-4A10-9B3E-99CC850652E5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E22E-A780-4E77-988C-4A1C3BD18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811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7BC35-D005-4A10-9B3E-99CC850652E5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031E22E-A780-4E77-988C-4A1C3BD18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427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8" r:id="rId2"/>
    <p:sldLayoutId id="2147483979" r:id="rId3"/>
    <p:sldLayoutId id="2147483980" r:id="rId4"/>
    <p:sldLayoutId id="2147483981" r:id="rId5"/>
    <p:sldLayoutId id="2147483982" r:id="rId6"/>
    <p:sldLayoutId id="2147483983" r:id="rId7"/>
    <p:sldLayoutId id="2147483984" r:id="rId8"/>
    <p:sldLayoutId id="2147483985" r:id="rId9"/>
    <p:sldLayoutId id="2147483986" r:id="rId10"/>
    <p:sldLayoutId id="2147483987" r:id="rId11"/>
    <p:sldLayoutId id="2147483988" r:id="rId12"/>
    <p:sldLayoutId id="2147483989" r:id="rId13"/>
    <p:sldLayoutId id="2147483990" r:id="rId14"/>
    <p:sldLayoutId id="2147483991" r:id="rId15"/>
    <p:sldLayoutId id="21474839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762000"/>
            <a:ext cx="9144000" cy="2971800"/>
          </a:xfrm>
        </p:spPr>
        <p:txBody>
          <a:bodyPr>
            <a:normAutofit/>
          </a:bodyPr>
          <a:lstStyle/>
          <a:p>
            <a:pPr algn="ctr"/>
            <a:r>
              <a:rPr lang="en-US" sz="480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Compliance,</a:t>
            </a:r>
            <a:r>
              <a:rPr lang="en-US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Supervision</a:t>
            </a:r>
            <a:br>
              <a:rPr lang="en-US" sz="480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80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 Risk Round Table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838450"/>
            <a:ext cx="6096000" cy="14097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October 8, 2021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439" y="4648200"/>
            <a:ext cx="4811121" cy="153314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977560" y="6486144"/>
            <a:ext cx="2209800" cy="371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249090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92D050"/>
                </a:solidFill>
              </a:rPr>
              <a:t>Annual Compliance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6934202" cy="3880773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Clr>
                <a:prstClr val="black">
                  <a:lumMod val="65000"/>
                  <a:lumOff val="35000"/>
                </a:prstClr>
              </a:buClr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  <a:latin typeface="Candara" panose="020E0502030303020204" pitchFamily="34" charset="0"/>
              </a:rPr>
              <a:t>FINRA Priorities</a:t>
            </a:r>
          </a:p>
          <a:p>
            <a:pPr marL="457200" indent="-457200">
              <a:buClr>
                <a:prstClr val="black">
                  <a:lumMod val="65000"/>
                  <a:lumOff val="35000"/>
                </a:prstClr>
              </a:buClr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  <a:latin typeface="Candara" panose="020E0502030303020204" pitchFamily="34" charset="0"/>
              </a:rPr>
              <a:t>SEC Priorities</a:t>
            </a:r>
          </a:p>
          <a:p>
            <a:pPr marL="457200" indent="-457200">
              <a:buClr>
                <a:prstClr val="black">
                  <a:lumMod val="65000"/>
                  <a:lumOff val="35000"/>
                </a:prstClr>
              </a:buClr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  <a:latin typeface="Candara" panose="020E0502030303020204" pitchFamily="34" charset="0"/>
              </a:rPr>
              <a:t>Operations Resources</a:t>
            </a:r>
          </a:p>
          <a:p>
            <a:pPr marL="457200" indent="-457200">
              <a:buClr>
                <a:prstClr val="black">
                  <a:lumMod val="65000"/>
                  <a:lumOff val="35000"/>
                </a:prstClr>
              </a:buClr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  <a:latin typeface="Candara" panose="020E0502030303020204" pitchFamily="34" charset="0"/>
              </a:rPr>
              <a:t>Compliance Resources</a:t>
            </a:r>
          </a:p>
          <a:p>
            <a:pPr marL="457200" indent="-457200">
              <a:buClr>
                <a:prstClr val="black">
                  <a:lumMod val="65000"/>
                  <a:lumOff val="35000"/>
                </a:prstClr>
              </a:buClr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  <a:latin typeface="Candara" panose="020E0502030303020204" pitchFamily="34" charset="0"/>
              </a:rPr>
              <a:t>Firm-Specific Regulatory Exams</a:t>
            </a:r>
          </a:p>
          <a:p>
            <a:pPr marL="457200" indent="-457200">
              <a:buClr>
                <a:prstClr val="black">
                  <a:lumMod val="65000"/>
                  <a:lumOff val="35000"/>
                </a:prstClr>
              </a:buClr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  <a:latin typeface="Candara" panose="020E0502030303020204" pitchFamily="34" charset="0"/>
              </a:rPr>
              <a:t>Firm-Specific Arbitrations</a:t>
            </a:r>
          </a:p>
          <a:p>
            <a:pPr marL="457200" indent="-457200">
              <a:buClr>
                <a:prstClr val="black">
                  <a:lumMod val="65000"/>
                  <a:lumOff val="35000"/>
                </a:prstClr>
              </a:buClr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  <a:latin typeface="Candara" panose="020E0502030303020204" pitchFamily="34" charset="0"/>
              </a:rPr>
              <a:t>Audit Preparation</a:t>
            </a:r>
          </a:p>
          <a:p>
            <a:pPr marL="457200" indent="-457200">
              <a:buClr>
                <a:prstClr val="black">
                  <a:lumMod val="65000"/>
                  <a:lumOff val="35000"/>
                </a:prstClr>
              </a:buClr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0" indent="0">
              <a:buClr>
                <a:prstClr val="black">
                  <a:lumMod val="65000"/>
                  <a:lumOff val="35000"/>
                </a:prstClr>
              </a:buClr>
              <a:buNone/>
            </a:pPr>
            <a:endParaRPr lang="en-US" sz="36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5714885"/>
            <a:ext cx="2438400" cy="77703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781800" y="6501066"/>
            <a:ext cx="2007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1706511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rgbClr val="92D050"/>
                </a:solidFill>
                <a:latin typeface="Candara" panose="020E0502030303020204" pitchFamily="34" charset="0"/>
              </a:rPr>
              <a:t>Compliance &amp; Supervision</a:t>
            </a:r>
            <a:br>
              <a:rPr lang="en-US" sz="4400" dirty="0">
                <a:latin typeface="Candara" panose="020E0502030303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76400"/>
            <a:ext cx="6347714" cy="4364963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Clr>
                <a:schemeClr val="bg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3300" dirty="0">
                <a:latin typeface="Candara" panose="020E0502030303020204" pitchFamily="34" charset="0"/>
              </a:rPr>
              <a:t>Firm Element CE Training</a:t>
            </a:r>
          </a:p>
          <a:p>
            <a:pPr marL="457200" indent="-457200">
              <a:buClr>
                <a:schemeClr val="bg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3300" dirty="0">
                <a:latin typeface="Candara" panose="020E0502030303020204" pitchFamily="34" charset="0"/>
              </a:rPr>
              <a:t>Annual Compliance Questionnaire</a:t>
            </a:r>
          </a:p>
          <a:p>
            <a:pPr marL="457200" indent="-457200">
              <a:buClr>
                <a:schemeClr val="bg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3300" dirty="0">
                <a:latin typeface="Candara" panose="020E0502030303020204" pitchFamily="34" charset="0"/>
              </a:rPr>
              <a:t>Outside Business Activities</a:t>
            </a:r>
          </a:p>
          <a:p>
            <a:pPr marL="457200" indent="-457200">
              <a:buClr>
                <a:schemeClr val="bg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3300" dirty="0">
                <a:latin typeface="Candara" panose="020E0502030303020204" pitchFamily="34" charset="0"/>
              </a:rPr>
              <a:t>U4 Disclosure Reviews</a:t>
            </a:r>
          </a:p>
          <a:p>
            <a:pPr marL="457200" indent="-457200">
              <a:buClr>
                <a:schemeClr val="bg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3300" dirty="0">
                <a:latin typeface="Candara" panose="020E0502030303020204" pitchFamily="34" charset="0"/>
              </a:rPr>
              <a:t>Trade Reviews</a:t>
            </a:r>
          </a:p>
          <a:p>
            <a:pPr marL="457200" indent="-457200">
              <a:buClr>
                <a:schemeClr val="bg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3300" dirty="0">
                <a:latin typeface="Candara" panose="020E0502030303020204" pitchFamily="34" charset="0"/>
              </a:rPr>
              <a:t>Email Reviews</a:t>
            </a:r>
          </a:p>
          <a:p>
            <a:pPr marL="457200" indent="-457200">
              <a:buClr>
                <a:schemeClr val="bg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3300" dirty="0">
                <a:latin typeface="Candara" panose="020E0502030303020204" pitchFamily="34" charset="0"/>
              </a:rPr>
              <a:t>Advertising Reviews</a:t>
            </a:r>
          </a:p>
          <a:p>
            <a:pPr marL="457200" indent="-457200">
              <a:buClr>
                <a:schemeClr val="bg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3300" dirty="0">
                <a:latin typeface="Candara" panose="020E0502030303020204" pitchFamily="34" charset="0"/>
              </a:rPr>
              <a:t>Compliance Updates</a:t>
            </a:r>
          </a:p>
          <a:p>
            <a:pPr marL="457200" indent="-457200">
              <a:buClr>
                <a:schemeClr val="bg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3300" dirty="0">
                <a:latin typeface="Candara" panose="020E0502030303020204" pitchFamily="34" charset="0"/>
              </a:rPr>
              <a:t>Audits</a:t>
            </a:r>
          </a:p>
          <a:p>
            <a:pPr marL="457200" indent="-457200">
              <a:buClr>
                <a:schemeClr val="bg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</a:pPr>
            <a:endParaRPr lang="en-US" dirty="0">
              <a:latin typeface="Candara" panose="020E050203030302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5867400"/>
            <a:ext cx="2438400" cy="77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092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dirty="0">
                <a:solidFill>
                  <a:prstClr val="white"/>
                </a:solidFill>
                <a:latin typeface="Candara" panose="020E0502030303020204" pitchFamily="34" charset="0"/>
              </a:rPr>
              <a:t>    </a:t>
            </a:r>
            <a:r>
              <a:rPr lang="en-US" sz="4400" b="1" dirty="0">
                <a:solidFill>
                  <a:srgbClr val="92D050"/>
                </a:solidFill>
                <a:latin typeface="Candara" panose="020E0502030303020204" pitchFamily="34" charset="0"/>
              </a:rPr>
              <a:t>FINRA Priorities </a:t>
            </a:r>
            <a:br>
              <a:rPr lang="en-US" sz="4400" dirty="0">
                <a:solidFill>
                  <a:prstClr val="white"/>
                </a:solidFill>
                <a:latin typeface="Candara" panose="020E0502030303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47800"/>
            <a:ext cx="6347714" cy="4593563"/>
          </a:xfrm>
        </p:spPr>
        <p:txBody>
          <a:bodyPr>
            <a:noAutofit/>
          </a:bodyPr>
          <a:lstStyle/>
          <a:p>
            <a:r>
              <a:rPr lang="en-US" sz="2600" dirty="0"/>
              <a:t>Regulation Best Interest</a:t>
            </a:r>
          </a:p>
          <a:p>
            <a:r>
              <a:rPr lang="en-US" sz="2600" dirty="0"/>
              <a:t>Cybersecurity</a:t>
            </a:r>
          </a:p>
          <a:p>
            <a:r>
              <a:rPr lang="en-US" sz="2600" dirty="0"/>
              <a:t>Product Suitability </a:t>
            </a:r>
          </a:p>
          <a:p>
            <a:r>
              <a:rPr lang="en-US" sz="2600" dirty="0"/>
              <a:t>Communications with the Public</a:t>
            </a:r>
          </a:p>
          <a:p>
            <a:r>
              <a:rPr lang="en-US" sz="2600" dirty="0"/>
              <a:t>Consolidated Statements</a:t>
            </a:r>
          </a:p>
          <a:p>
            <a:r>
              <a:rPr lang="en-US" sz="2600" dirty="0"/>
              <a:t>Variable Annuities</a:t>
            </a:r>
          </a:p>
          <a:p>
            <a:r>
              <a:rPr lang="en-US" sz="2600" dirty="0"/>
              <a:t>Senior Customers</a:t>
            </a:r>
          </a:p>
          <a:p>
            <a:r>
              <a:rPr lang="en-US" sz="2600" dirty="0"/>
              <a:t>AML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538579"/>
            <a:ext cx="2743201" cy="126512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866" y="5623272"/>
            <a:ext cx="2438400" cy="75364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645426" y="6444471"/>
            <a:ext cx="2007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2448744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4419601" cy="13208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92D050"/>
                </a:solidFill>
                <a:latin typeface="Candara" panose="020E0502030303020204" pitchFamily="34" charset="0"/>
              </a:rPr>
              <a:t>SEC Priorities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Regulation Best Interest</a:t>
            </a:r>
          </a:p>
          <a:p>
            <a:r>
              <a:rPr lang="en-US" sz="2800" dirty="0"/>
              <a:t>Cybersecurity</a:t>
            </a:r>
          </a:p>
          <a:p>
            <a:r>
              <a:rPr lang="en-US" sz="2800" dirty="0"/>
              <a:t>AML and Suspicious Activity</a:t>
            </a:r>
          </a:p>
          <a:p>
            <a:r>
              <a:rPr lang="en-US" sz="2800" dirty="0"/>
              <a:t>Senior Investors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866" y="387997"/>
            <a:ext cx="1981200" cy="175990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866" y="5623272"/>
            <a:ext cx="2438400" cy="75364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781800" y="6389606"/>
            <a:ext cx="1968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4145026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>
                <a:solidFill>
                  <a:srgbClr val="92D050"/>
                </a:solidFill>
                <a:latin typeface="Candara" panose="020E0502030303020204" pitchFamily="34" charset="0"/>
              </a:rPr>
              <a:t>Resources</a:t>
            </a:r>
            <a:br>
              <a:rPr lang="en-US" sz="4400" dirty="0">
                <a:solidFill>
                  <a:schemeClr val="tx1"/>
                </a:solidFill>
                <a:latin typeface="Candara" panose="020E0502030303020204" pitchFamily="34" charset="0"/>
              </a:rPr>
            </a:br>
            <a:br>
              <a:rPr lang="en-US" sz="4400" dirty="0">
                <a:solidFill>
                  <a:prstClr val="white"/>
                </a:solidFill>
                <a:latin typeface="Candara" panose="020E0502030303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8160"/>
          </a:xfrm>
        </p:spPr>
        <p:txBody>
          <a:bodyPr>
            <a:normAutofit/>
          </a:bodyPr>
          <a:lstStyle/>
          <a:p>
            <a:r>
              <a:rPr lang="en-US" sz="2800" dirty="0"/>
              <a:t>Compliance Team</a:t>
            </a:r>
          </a:p>
          <a:p>
            <a:r>
              <a:rPr lang="en-US" sz="2800" dirty="0"/>
              <a:t>Operations Team</a:t>
            </a:r>
          </a:p>
          <a:p>
            <a:r>
              <a:rPr lang="en-US" sz="2800" dirty="0"/>
              <a:t>Supervision Team</a:t>
            </a:r>
          </a:p>
          <a:p>
            <a:r>
              <a:rPr lang="en-US" sz="2800" dirty="0"/>
              <a:t>Firm Website</a:t>
            </a:r>
          </a:p>
          <a:p>
            <a:r>
              <a:rPr lang="en-US" sz="2800" dirty="0"/>
              <a:t>Compliance Manuals – Moloney &amp; MSAM</a:t>
            </a:r>
          </a:p>
          <a:p>
            <a:r>
              <a:rPr lang="en-US" sz="2800" dirty="0"/>
              <a:t>Compliance Updates</a:t>
            </a:r>
          </a:p>
          <a:p>
            <a:r>
              <a:rPr lang="en-US" sz="2800" dirty="0"/>
              <a:t>Firm Element CE Training</a:t>
            </a:r>
          </a:p>
          <a:p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5867400"/>
            <a:ext cx="2438400" cy="77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0753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5583</TotalTime>
  <Words>124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Candara</vt:lpstr>
      <vt:lpstr>Trebuchet MS</vt:lpstr>
      <vt:lpstr>Wingdings 3</vt:lpstr>
      <vt:lpstr>Facet</vt:lpstr>
      <vt:lpstr>Compliance, Supervision &amp; Risk Round Table</vt:lpstr>
      <vt:lpstr>Annual Compliance Meeting</vt:lpstr>
      <vt:lpstr>Compliance &amp; Supervision </vt:lpstr>
      <vt:lpstr>    FINRA Priorities  </vt:lpstr>
      <vt:lpstr>SEC Priorities</vt:lpstr>
      <vt:lpstr>Resources 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 Moloney Securities Annual Meeting</dc:title>
  <dc:creator>Ryan W</dc:creator>
  <cp:lastModifiedBy>Ryan Wieser</cp:lastModifiedBy>
  <cp:revision>232</cp:revision>
  <cp:lastPrinted>2017-09-20T20:45:16Z</cp:lastPrinted>
  <dcterms:created xsi:type="dcterms:W3CDTF">2014-09-29T18:53:56Z</dcterms:created>
  <dcterms:modified xsi:type="dcterms:W3CDTF">2021-10-07T09:48:24Z</dcterms:modified>
</cp:coreProperties>
</file>